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1" r:id="rId5"/>
    <p:sldId id="277" r:id="rId6"/>
    <p:sldId id="279" r:id="rId7"/>
    <p:sldId id="274" r:id="rId8"/>
    <p:sldId id="265" r:id="rId9"/>
    <p:sldId id="282" r:id="rId10"/>
    <p:sldId id="286" r:id="rId11"/>
    <p:sldId id="284" r:id="rId12"/>
    <p:sldId id="266" r:id="rId13"/>
    <p:sldId id="273" r:id="rId14"/>
    <p:sldId id="289" r:id="rId15"/>
    <p:sldId id="287" r:id="rId16"/>
    <p:sldId id="291" r:id="rId17"/>
    <p:sldId id="275" r:id="rId18"/>
    <p:sldId id="267" r:id="rId19"/>
    <p:sldId id="269" r:id="rId20"/>
    <p:sldId id="25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2"/>
    <a:srgbClr val="00BAEE"/>
    <a:srgbClr val="F7A600"/>
    <a:srgbClr val="004A93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7" y="974740"/>
            <a:ext cx="4312648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78" y="2291040"/>
            <a:ext cx="4312647" cy="28048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592454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B002019-D3B1-4712-A60C-F85C361B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29689DCA-AF68-4788-B75C-7398CD84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A517BF13-B064-FF46-AB2D-55D95341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6BB3D456-3EB1-8D47-92DF-6E6C98DEC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6EB6D813-D3CF-584A-955E-BE930223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084AF377-DD7C-2E43-81AA-50D294985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D0268F0-FD57-4B56-B626-74278CA46D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C3C10569-7B52-4935-B759-E4E0B9A66E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273202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0839F977-8ACE-43DF-B0D9-B388C8DE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494" y="1073213"/>
            <a:ext cx="5248455" cy="1178327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13038989-DCD0-4166-B30B-99828405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494" y="2433648"/>
            <a:ext cx="5248454" cy="254742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76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23.09.2024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030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23.09.2024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5105" y="6292742"/>
            <a:ext cx="6485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09986" y="6292742"/>
            <a:ext cx="587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3" r:id="rId6"/>
    <p:sldLayoutId id="2147483670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instagram.com/kreftforskning_ous" TargetMode="External"/><Relationship Id="rId2" Type="http://schemas.openxmlformats.org/officeDocument/2006/relationships/hyperlink" Target="mailto:kreftstudier@ous-hf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86E472-FE10-4160-A720-99FADDF44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576" y="974740"/>
            <a:ext cx="5327949" cy="1194380"/>
          </a:xfrm>
        </p:spPr>
        <p:txBody>
          <a:bodyPr>
            <a:normAutofit/>
          </a:bodyPr>
          <a:lstStyle/>
          <a:p>
            <a:r>
              <a:rPr lang="nb-NO" dirty="0" smtClean="0"/>
              <a:t>Aktiv bruk av protokoll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EA1C63D-C6E7-4EBE-9BD2-5D980EC5D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7578" y="2291040"/>
            <a:ext cx="5351195" cy="2804835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Protokoll oversikt</a:t>
            </a:r>
          </a:p>
          <a:p>
            <a:r>
              <a:rPr lang="nb-NO" dirty="0" smtClean="0"/>
              <a:t>Tidsvinduer</a:t>
            </a:r>
          </a:p>
          <a:p>
            <a:r>
              <a:rPr lang="nb-NO" dirty="0" smtClean="0"/>
              <a:t>Utenfor vinduene (+/-)</a:t>
            </a:r>
          </a:p>
          <a:p>
            <a:r>
              <a:rPr lang="nb-NO" dirty="0" smtClean="0"/>
              <a:t>Lynkurs i </a:t>
            </a:r>
            <a:r>
              <a:rPr lang="nb-NO" dirty="0" err="1" smtClean="0"/>
              <a:t>Exel</a:t>
            </a:r>
            <a:r>
              <a:rPr lang="nb-NO" dirty="0" smtClean="0"/>
              <a:t> - planlegging</a:t>
            </a:r>
          </a:p>
          <a:p>
            <a:r>
              <a:rPr lang="nb-NO" dirty="0" smtClean="0"/>
              <a:t>Håndtering av AE</a:t>
            </a:r>
          </a:p>
          <a:p>
            <a:r>
              <a:rPr lang="nb-NO" dirty="0" smtClean="0"/>
              <a:t>CTCAE (</a:t>
            </a:r>
            <a:r>
              <a:rPr lang="nb-NO" sz="1700" dirty="0" err="1" smtClean="0"/>
              <a:t>Common</a:t>
            </a:r>
            <a:r>
              <a:rPr lang="nb-NO" sz="1700" dirty="0" smtClean="0"/>
              <a:t> </a:t>
            </a:r>
            <a:r>
              <a:rPr lang="nb-NO" sz="1700" dirty="0" err="1" smtClean="0"/>
              <a:t>Terminology</a:t>
            </a:r>
            <a:r>
              <a:rPr lang="nb-NO" sz="1700" dirty="0" smtClean="0"/>
              <a:t> </a:t>
            </a:r>
            <a:r>
              <a:rPr lang="nb-NO" sz="1700" dirty="0" err="1" smtClean="0"/>
              <a:t>Criteria</a:t>
            </a:r>
            <a:r>
              <a:rPr lang="nb-NO" sz="1700" dirty="0" smtClean="0"/>
              <a:t> for </a:t>
            </a:r>
            <a:r>
              <a:rPr lang="nb-NO" sz="1700" dirty="0" err="1" smtClean="0"/>
              <a:t>Adverse</a:t>
            </a:r>
            <a:r>
              <a:rPr lang="nb-NO" sz="1700" dirty="0" smtClean="0"/>
              <a:t> </a:t>
            </a:r>
            <a:r>
              <a:rPr lang="nb-NO" sz="1700" dirty="0" err="1" smtClean="0"/>
              <a:t>event</a:t>
            </a:r>
            <a:r>
              <a:rPr lang="nb-NO" sz="1700" smtClean="0"/>
              <a:t>)</a:t>
            </a:r>
            <a:endParaRPr lang="nb-NO" sz="1700" dirty="0" smtClean="0"/>
          </a:p>
          <a:p>
            <a:r>
              <a:rPr lang="nb-NO" dirty="0" smtClean="0"/>
              <a:t>Oppgaver i grupper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91" y="3168766"/>
            <a:ext cx="3972639" cy="1688933"/>
          </a:xfrm>
          <a:prstGeom prst="rect">
            <a:avLst/>
          </a:prstGeom>
        </p:spPr>
      </p:pic>
      <p:pic>
        <p:nvPicPr>
          <p:cNvPr id="9" name="Picture 3" descr="K:\Felles\KRE\Delte\AKB\Kreftforsk felles\Grupper\Administrasjon\06-8 Markedsføring\Logo og vignett\Vignett Seksjon for utpr. kreftbehandl. nor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91" y="1052013"/>
            <a:ext cx="4294354" cy="16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8722360" y="2378735"/>
            <a:ext cx="262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chemeClr val="bg1"/>
                </a:solidFill>
                <a:latin typeface="+mj-lt"/>
              </a:rPr>
              <a:t>Studiesykepleier Aina Graver</a:t>
            </a:r>
            <a:endParaRPr lang="nb-NO" sz="1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02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18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Lynkurs i </a:t>
            </a:r>
            <a:r>
              <a:rPr lang="nb-NO" dirty="0" err="1" smtClean="0"/>
              <a:t>Exel</a:t>
            </a:r>
            <a:r>
              <a:rPr lang="nb-NO" dirty="0" smtClean="0"/>
              <a:t> - planlegging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045" y="1068247"/>
            <a:ext cx="9105338" cy="474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4" y="413803"/>
            <a:ext cx="2200275" cy="88582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309" y="1299628"/>
            <a:ext cx="2568836" cy="7257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144" y="2025353"/>
            <a:ext cx="2668495" cy="68366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/>
          <a:srcRect l="3305" r="871" b="7539"/>
          <a:stretch/>
        </p:blipFill>
        <p:spPr>
          <a:xfrm>
            <a:off x="2230452" y="3434742"/>
            <a:ext cx="7511754" cy="59887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286" y="123290"/>
            <a:ext cx="3486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Håndtering av AE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Dersom pasienten får uønskede medisinske hendelser  eller bivirkninger skal dette graderes </a:t>
            </a:r>
            <a:r>
              <a:rPr lang="nb-NO" dirty="0" err="1" smtClean="0"/>
              <a:t>ihht</a:t>
            </a:r>
            <a:r>
              <a:rPr lang="nb-NO" dirty="0" smtClean="0"/>
              <a:t> CTC AE og dokumenteres i journal</a:t>
            </a:r>
          </a:p>
          <a:p>
            <a:r>
              <a:rPr lang="nb-NO" dirty="0" smtClean="0"/>
              <a:t>Slå opp i protokoll</a:t>
            </a:r>
          </a:p>
          <a:p>
            <a:pPr lvl="1"/>
            <a:r>
              <a:rPr lang="nb-NO" dirty="0" smtClean="0"/>
              <a:t>Skal medisinen pauses?</a:t>
            </a:r>
          </a:p>
          <a:p>
            <a:pPr lvl="1"/>
            <a:r>
              <a:rPr lang="nb-NO" dirty="0" smtClean="0"/>
              <a:t>Skal det settes inn medisinske tiltak/intervensjoner?</a:t>
            </a:r>
          </a:p>
          <a:p>
            <a:pPr lvl="1"/>
            <a:r>
              <a:rPr lang="nb-NO" dirty="0" smtClean="0"/>
              <a:t>Skal pasienten ha tilleggsmedisiner for å dempe AE?</a:t>
            </a:r>
          </a:p>
          <a:p>
            <a:pPr lvl="1"/>
            <a:r>
              <a:rPr lang="nb-NO" dirty="0" smtClean="0"/>
              <a:t>CTC AE – på </a:t>
            </a:r>
            <a:r>
              <a:rPr lang="nb-NO" dirty="0" err="1" smtClean="0"/>
              <a:t>mobilapp</a:t>
            </a:r>
            <a:r>
              <a:rPr lang="nb-NO" dirty="0" smtClean="0"/>
              <a:t>, internett eller papirversjon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45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5" y="0"/>
            <a:ext cx="7149245" cy="273729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27" y="1654232"/>
            <a:ext cx="5863861" cy="269504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26" y="2752190"/>
            <a:ext cx="5236437" cy="31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916"/>
          </a:xfrm>
        </p:spPr>
        <p:txBody>
          <a:bodyPr>
            <a:normAutofit/>
          </a:bodyPr>
          <a:lstStyle/>
          <a:p>
            <a:r>
              <a:rPr lang="nb-NO" sz="2800" dirty="0" smtClean="0"/>
              <a:t>CTCAE (</a:t>
            </a:r>
            <a:r>
              <a:rPr lang="en-US" sz="2800" dirty="0"/>
              <a:t>Common Terminology Criteria for Adverse </a:t>
            </a:r>
            <a:r>
              <a:rPr lang="en-US" sz="2800" dirty="0" smtClean="0"/>
              <a:t>Events)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1473" y="965675"/>
            <a:ext cx="10892327" cy="4520725"/>
          </a:xfrm>
        </p:spPr>
        <p:txBody>
          <a:bodyPr/>
          <a:lstStyle/>
          <a:p>
            <a:r>
              <a:rPr lang="nb-NO" sz="2000" dirty="0" smtClean="0"/>
              <a:t>Søke opp CTCA på nett eller laste ned som </a:t>
            </a:r>
            <a:r>
              <a:rPr lang="nb-NO" sz="2000" dirty="0" err="1" smtClean="0"/>
              <a:t>app</a:t>
            </a:r>
            <a:endParaRPr lang="nb-NO" sz="2000" dirty="0" smtClean="0"/>
          </a:p>
          <a:p>
            <a:r>
              <a:rPr lang="nb-NO" sz="2000" dirty="0" smtClean="0"/>
              <a:t>Versjon 5 er nyeste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55161" t="2691" r="29386" b="67489"/>
          <a:stretch/>
        </p:blipFill>
        <p:spPr>
          <a:xfrm>
            <a:off x="717848" y="2179178"/>
            <a:ext cx="4477996" cy="2700472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956" y="965675"/>
            <a:ext cx="4237835" cy="47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l="51722" t="11292" r="13250" b="36725"/>
          <a:stretch/>
        </p:blipFill>
        <p:spPr>
          <a:xfrm>
            <a:off x="213646" y="572569"/>
            <a:ext cx="11553913" cy="535821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33285" y="136733"/>
            <a:ext cx="723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004A92"/>
                </a:solidFill>
              </a:rPr>
              <a:t>CTCAE </a:t>
            </a:r>
            <a:r>
              <a:rPr lang="nb-NO" sz="2800" b="1" dirty="0" smtClean="0">
                <a:solidFill>
                  <a:srgbClr val="004A92"/>
                </a:solidFill>
              </a:rPr>
              <a:t>nettversjon</a:t>
            </a:r>
            <a:endParaRPr lang="nb-NO" sz="2800" b="1" dirty="0">
              <a:solidFill>
                <a:srgbClr val="00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>
            <a:normAutofit/>
          </a:bodyPr>
          <a:lstStyle/>
          <a:p>
            <a:r>
              <a:rPr lang="nb-NO" sz="2800" dirty="0" smtClean="0"/>
              <a:t>CTCAE </a:t>
            </a:r>
            <a:r>
              <a:rPr lang="nb-NO" sz="2800" dirty="0" err="1"/>
              <a:t>m</a:t>
            </a:r>
            <a:r>
              <a:rPr lang="nb-NO" sz="2800" dirty="0" err="1" smtClean="0"/>
              <a:t>obilapp</a:t>
            </a:r>
            <a:endParaRPr lang="nb-NO" sz="28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r="2105"/>
          <a:stretch/>
        </p:blipFill>
        <p:spPr>
          <a:xfrm>
            <a:off x="2815586" y="888763"/>
            <a:ext cx="2383639" cy="499679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r="1449"/>
          <a:stretch/>
        </p:blipFill>
        <p:spPr>
          <a:xfrm>
            <a:off x="8307824" y="880343"/>
            <a:ext cx="2408602" cy="500521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96" r="1129"/>
          <a:stretch/>
        </p:blipFill>
        <p:spPr>
          <a:xfrm>
            <a:off x="159521" y="888765"/>
            <a:ext cx="2430913" cy="499679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716426" y="888763"/>
            <a:ext cx="1316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Regnes ut ifra referanseverdier</a:t>
            </a:r>
          </a:p>
          <a:p>
            <a:endParaRPr lang="nb-NO" sz="1200" dirty="0" smtClean="0"/>
          </a:p>
          <a:p>
            <a:r>
              <a:rPr lang="nb-NO" sz="1200" dirty="0" smtClean="0"/>
              <a:t>ULN: </a:t>
            </a:r>
            <a:r>
              <a:rPr lang="nb-NO" sz="1200" dirty="0" err="1" smtClean="0"/>
              <a:t>Upper</a:t>
            </a:r>
            <a:r>
              <a:rPr lang="nb-NO" sz="1200" dirty="0" smtClean="0"/>
              <a:t> limit normal</a:t>
            </a:r>
          </a:p>
          <a:p>
            <a:endParaRPr lang="nb-NO" sz="1200" dirty="0" smtClean="0"/>
          </a:p>
          <a:p>
            <a:r>
              <a:rPr lang="nb-NO" sz="1200" dirty="0" smtClean="0"/>
              <a:t>LLN: </a:t>
            </a:r>
            <a:r>
              <a:rPr lang="nb-NO" sz="1200" dirty="0" err="1" smtClean="0"/>
              <a:t>Lower</a:t>
            </a:r>
            <a:r>
              <a:rPr lang="nb-NO" sz="1200" dirty="0" smtClean="0"/>
              <a:t> limit normal</a:t>
            </a:r>
          </a:p>
          <a:p>
            <a:endParaRPr lang="nb-NO" sz="1200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66183" y="5486400"/>
            <a:ext cx="21272" cy="46038"/>
          </a:xfr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32" r="1006"/>
          <a:stretch/>
        </p:blipFill>
        <p:spPr>
          <a:xfrm>
            <a:off x="5588051" y="888763"/>
            <a:ext cx="2428611" cy="50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49" y="927374"/>
            <a:ext cx="10135676" cy="497776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72568" y="170916"/>
            <a:ext cx="636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4A92"/>
                </a:solidFill>
              </a:rPr>
              <a:t>Fra protokoll – anbefalinger </a:t>
            </a:r>
            <a:r>
              <a:rPr lang="nb-NO" b="1" dirty="0" err="1" smtClean="0">
                <a:solidFill>
                  <a:srgbClr val="004A92"/>
                </a:solidFill>
              </a:rPr>
              <a:t>ihht</a:t>
            </a:r>
            <a:r>
              <a:rPr lang="nb-NO" b="1" dirty="0" smtClean="0">
                <a:solidFill>
                  <a:srgbClr val="004A92"/>
                </a:solidFill>
              </a:rPr>
              <a:t> studiemedisin/behandling</a:t>
            </a:r>
            <a:endParaRPr lang="nb-NO" b="1" dirty="0">
              <a:solidFill>
                <a:srgbClr val="00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1 – Radiologi og studiemedisin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5263"/>
            <a:ext cx="10515600" cy="393113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Pasienten ønsker å bestille en reise i sommerferien, men dette krasjer med CT og infusjon. Pasienten tilhører gruppen som får infusjon hver 3 uke (</a:t>
            </a:r>
            <a:r>
              <a:rPr lang="nb-NO" smtClean="0"/>
              <a:t>gruppe A-L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pPr lvl="1"/>
            <a:r>
              <a:rPr lang="nb-NO" dirty="0"/>
              <a:t>H</a:t>
            </a:r>
            <a:r>
              <a:rPr lang="nb-NO" dirty="0" smtClean="0"/>
              <a:t>vordan kan studiesykepleier hjelpe han med dette </a:t>
            </a:r>
            <a:r>
              <a:rPr lang="nb-NO" dirty="0" err="1" smtClean="0"/>
              <a:t>mtp</a:t>
            </a:r>
            <a:r>
              <a:rPr lang="nb-NO" dirty="0" smtClean="0"/>
              <a:t> både CT og infusjon?</a:t>
            </a:r>
          </a:p>
          <a:p>
            <a:pPr lvl="1"/>
            <a:r>
              <a:rPr lang="nb-NO" dirty="0" smtClean="0"/>
              <a:t>Hvordan gjør man det da med neste CT og neste infusjon?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68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2 – </a:t>
            </a:r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Pasienten forteller at han har fått blod i avføringen og smerter i magen, samt diaré x 6 per døgn. Pasienten veier 75 kg.</a:t>
            </a:r>
          </a:p>
          <a:p>
            <a:r>
              <a:rPr lang="nb-NO" dirty="0" smtClean="0"/>
              <a:t>Blodprøver viser forhøyet ASAT på 157 U/L og ALAT på 200 U/L</a:t>
            </a:r>
          </a:p>
          <a:p>
            <a:pPr lvl="1"/>
            <a:r>
              <a:rPr lang="nb-NO" dirty="0" smtClean="0"/>
              <a:t>Referanseverdier menn ASAT: 15-45 U/L</a:t>
            </a:r>
          </a:p>
          <a:p>
            <a:pPr lvl="1"/>
            <a:r>
              <a:rPr lang="nb-NO" dirty="0" smtClean="0"/>
              <a:t>Referanseverdier menn ALAT: 10-70 U/L</a:t>
            </a:r>
          </a:p>
          <a:p>
            <a:endParaRPr lang="nb-NO" dirty="0"/>
          </a:p>
          <a:p>
            <a:pPr lvl="1"/>
            <a:r>
              <a:rPr lang="nb-NO" dirty="0" smtClean="0"/>
              <a:t>Hvilke CTC AE grader kvalifiserer dette til?</a:t>
            </a:r>
          </a:p>
          <a:p>
            <a:pPr lvl="1"/>
            <a:r>
              <a:rPr lang="nb-NO" dirty="0" smtClean="0"/>
              <a:t>Hvilke tiltak skal iverksettes?</a:t>
            </a:r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854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Protokoll oversikt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Skaff deg oversikt over protokollen</a:t>
            </a:r>
          </a:p>
          <a:p>
            <a:pPr lvl="1"/>
            <a:r>
              <a:rPr lang="nb-NO" dirty="0" smtClean="0"/>
              <a:t>Tips: gå til Schedule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activities</a:t>
            </a:r>
            <a:r>
              <a:rPr lang="nb-NO" dirty="0" smtClean="0"/>
              <a:t>/trial </a:t>
            </a:r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chart</a:t>
            </a:r>
            <a:r>
              <a:rPr lang="nb-NO" dirty="0" smtClean="0"/>
              <a:t> – kalles ulike ting</a:t>
            </a:r>
          </a:p>
          <a:p>
            <a:pPr lvl="2"/>
            <a:r>
              <a:rPr lang="nb-NO" dirty="0" smtClean="0"/>
              <a:t>Utgangspunkt for å slå opp i protokollen</a:t>
            </a:r>
          </a:p>
          <a:p>
            <a:pPr lvl="1"/>
            <a:r>
              <a:rPr lang="nb-NO" dirty="0" smtClean="0"/>
              <a:t>Bli kjent med kapitlene – hvor finner man utdypende informasjon</a:t>
            </a:r>
          </a:p>
          <a:p>
            <a:pPr lvl="1"/>
            <a:r>
              <a:rPr lang="nb-NO" dirty="0" smtClean="0"/>
              <a:t>Les også fotnoter</a:t>
            </a:r>
          </a:p>
          <a:p>
            <a:pPr lvl="1"/>
            <a:r>
              <a:rPr lang="nb-NO" dirty="0" smtClean="0"/>
              <a:t>CTRL + F for å søke i protokollen</a:t>
            </a:r>
          </a:p>
          <a:p>
            <a:r>
              <a:rPr lang="nb-NO" dirty="0" smtClean="0"/>
              <a:t>Forenkle med interne sjekklister – egen undervisning senere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99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 smtClean="0"/>
              <a:t>Kontakt oss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marL="0" indent="0">
              <a:buNone/>
            </a:pPr>
            <a:r>
              <a:rPr lang="nb-NO" smtClean="0">
                <a:hlinkClick r:id="rId2"/>
              </a:rPr>
              <a:t>www.cancertrials.no</a:t>
            </a:r>
            <a:endParaRPr lang="nb-NO" dirty="0" smtClean="0">
              <a:hlinkClick r:id="rId2"/>
            </a:endParaRPr>
          </a:p>
          <a:p>
            <a:pPr marL="0" indent="0">
              <a:buNone/>
            </a:pPr>
            <a:endParaRPr lang="nb-NO" dirty="0">
              <a:hlinkClick r:id="rId2"/>
            </a:endParaRPr>
          </a:p>
          <a:p>
            <a:pPr marL="0" indent="0">
              <a:buNone/>
            </a:pPr>
            <a:r>
              <a:rPr lang="nb-NO" dirty="0" smtClean="0">
                <a:hlinkClick r:id="rId2"/>
              </a:rPr>
              <a:t>kreftstudier@ous-hf.no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7" y="3632268"/>
            <a:ext cx="2074812" cy="122183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49" y="2875802"/>
            <a:ext cx="3972639" cy="1688933"/>
          </a:xfrm>
          <a:prstGeom prst="rect">
            <a:avLst/>
          </a:prstGeom>
        </p:spPr>
      </p:pic>
      <p:pic>
        <p:nvPicPr>
          <p:cNvPr id="10" name="Picture 3" descr="K:\Felles\KRE\Delte\AKB\Kreftforsk felles\Grupper\Administrasjon\06-8 Markedsføring\Logo og vignett\Vignett Seksjon for utpr. kreftbehandl. nor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91" y="1052013"/>
            <a:ext cx="4294354" cy="16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08870" cy="597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Tidsvinduer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Timing er en stor del av jobben som studiesykepleier</a:t>
            </a:r>
          </a:p>
          <a:p>
            <a:r>
              <a:rPr lang="nb-NO" dirty="0" err="1" smtClean="0"/>
              <a:t>Informed</a:t>
            </a:r>
            <a:r>
              <a:rPr lang="nb-NO" dirty="0" smtClean="0"/>
              <a:t> </a:t>
            </a:r>
            <a:r>
              <a:rPr lang="nb-NO" dirty="0" err="1" smtClean="0"/>
              <a:t>consent</a:t>
            </a:r>
            <a:r>
              <a:rPr lang="nb-NO" dirty="0" smtClean="0"/>
              <a:t>: Startskuddet går!</a:t>
            </a:r>
          </a:p>
          <a:p>
            <a:r>
              <a:rPr lang="nb-NO" dirty="0" smtClean="0"/>
              <a:t>Bestille undersøkelser raskt etter signering</a:t>
            </a:r>
          </a:p>
          <a:p>
            <a:r>
              <a:rPr lang="nb-NO" dirty="0" smtClean="0"/>
              <a:t>Ventetid for CT, MR, Ekko, øyeundersøkelser </a:t>
            </a:r>
          </a:p>
          <a:p>
            <a:r>
              <a:rPr lang="nb-NO" dirty="0" smtClean="0"/>
              <a:t>OBS – hvor gamle kan undersøkelsene være før oppstart</a:t>
            </a:r>
          </a:p>
          <a:p>
            <a:r>
              <a:rPr lang="nb-NO" dirty="0" smtClean="0"/>
              <a:t>Hvor ofte skal undersøkelsene repeteres under behandling?</a:t>
            </a:r>
          </a:p>
          <a:p>
            <a:r>
              <a:rPr lang="nb-NO" dirty="0" smtClean="0"/>
              <a:t>Man regner som oftest fra </a:t>
            </a:r>
            <a:r>
              <a:rPr lang="nb-NO" dirty="0" err="1" smtClean="0"/>
              <a:t>Cycle</a:t>
            </a:r>
            <a:r>
              <a:rPr lang="nb-NO" dirty="0" smtClean="0"/>
              <a:t> 1, Day 1, men noen fra randomisering eller baseline</a:t>
            </a:r>
          </a:p>
          <a:p>
            <a:r>
              <a:rPr lang="nb-NO" dirty="0" smtClean="0"/>
              <a:t>Dersom man skal sende vev, hva slags vev og hvor gammelt kan det være?</a:t>
            </a:r>
          </a:p>
          <a:p>
            <a:r>
              <a:rPr lang="nb-NO" dirty="0" smtClean="0"/>
              <a:t>Når skal de første blodprøvene tas og skal det tas kontrollblodprøver eller andre undersøkelser mellom </a:t>
            </a:r>
            <a:r>
              <a:rPr lang="nb-NO" dirty="0" err="1" smtClean="0"/>
              <a:t>cyclene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0" y="0"/>
            <a:ext cx="10097909" cy="251495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7" y="3232276"/>
            <a:ext cx="1011696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37" y="0"/>
            <a:ext cx="10855665" cy="59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53"/>
            <a:ext cx="11925300" cy="59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Utenfor vinduene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Ved forsinkelse eller frem skynding av en undersøkelse har man ulike vinduer å forholde seg til.</a:t>
            </a:r>
          </a:p>
          <a:p>
            <a:r>
              <a:rPr lang="nb-NO" dirty="0" smtClean="0"/>
              <a:t>Ulike årsaker: ferie, helligdager, </a:t>
            </a:r>
            <a:r>
              <a:rPr lang="nb-NO" dirty="0" err="1" smtClean="0"/>
              <a:t>adverse</a:t>
            </a:r>
            <a:r>
              <a:rPr lang="nb-NO" dirty="0" smtClean="0"/>
              <a:t> </a:t>
            </a:r>
            <a:r>
              <a:rPr lang="nb-NO" dirty="0" err="1" smtClean="0"/>
              <a:t>event</a:t>
            </a:r>
            <a:r>
              <a:rPr lang="nb-NO" dirty="0" smtClean="0"/>
              <a:t>, innleggelse</a:t>
            </a:r>
          </a:p>
          <a:p>
            <a:r>
              <a:rPr lang="nb-NO" dirty="0" smtClean="0"/>
              <a:t>Radiologiske undersøkelser skal følge kalenderdager fra randomisering eller C1/D1 (følg protokoll) og skal ikke justeres dersom det er forsinkelser i </a:t>
            </a:r>
            <a:r>
              <a:rPr lang="nb-NO" dirty="0" err="1" smtClean="0"/>
              <a:t>cyclene</a:t>
            </a:r>
            <a:r>
              <a:rPr lang="nb-NO" dirty="0" smtClean="0"/>
              <a:t>.</a:t>
            </a:r>
          </a:p>
          <a:p>
            <a:r>
              <a:rPr lang="nb-NO" dirty="0" smtClean="0"/>
              <a:t>Dersom en radiologisk undersøkelse blir utsatt eller </a:t>
            </a:r>
            <a:r>
              <a:rPr lang="nb-NO" smtClean="0"/>
              <a:t>fremskyndet skal </a:t>
            </a:r>
            <a:r>
              <a:rPr lang="nb-NO" dirty="0" smtClean="0"/>
              <a:t>den justeres tilbake til sin opprinnelige algoritme ved neste undersøkelse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79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38" y="0"/>
            <a:ext cx="11139521" cy="59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Forsk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Forskning" id="{B78AF91C-9AE7-4F08-B87D-FF5CC6050B43}" vid="{E5E52366-BBA8-4BF4-B9F8-7DC94387BA7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Forskning</Template>
  <TotalTime>1845</TotalTime>
  <Words>498</Words>
  <Application>Microsoft Office PowerPoint</Application>
  <PresentationFormat>Widescreen</PresentationFormat>
  <Paragraphs>69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OUS - Forskning</vt:lpstr>
      <vt:lpstr>Aktiv bruk av protokoll</vt:lpstr>
      <vt:lpstr>Protokoll oversikt</vt:lpstr>
      <vt:lpstr>PowerPoint-presentasjon</vt:lpstr>
      <vt:lpstr>Tidsvinduer</vt:lpstr>
      <vt:lpstr>PowerPoint-presentasjon</vt:lpstr>
      <vt:lpstr>PowerPoint-presentasjon</vt:lpstr>
      <vt:lpstr>PowerPoint-presentasjon</vt:lpstr>
      <vt:lpstr>Utenfor vinduene</vt:lpstr>
      <vt:lpstr>PowerPoint-presentasjon</vt:lpstr>
      <vt:lpstr>Lynkurs i Exel - planlegging</vt:lpstr>
      <vt:lpstr>PowerPoint-presentasjon</vt:lpstr>
      <vt:lpstr>Håndtering av AE</vt:lpstr>
      <vt:lpstr>PowerPoint-presentasjon</vt:lpstr>
      <vt:lpstr>CTCAE (Common Terminology Criteria for Adverse Events)</vt:lpstr>
      <vt:lpstr>PowerPoint-presentasjon</vt:lpstr>
      <vt:lpstr>CTCAE mobilapp</vt:lpstr>
      <vt:lpstr>PowerPoint-presentasjon</vt:lpstr>
      <vt:lpstr>Oppgave 1 – Radiologi og studiemedisin</vt:lpstr>
      <vt:lpstr>Oppgave 2 – Adverse event</vt:lpstr>
      <vt:lpstr>Kontakt oss</vt:lpstr>
    </vt:vector>
  </TitlesOfParts>
  <Company>Oslo universitetssykehus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foredrag</dc:title>
  <dc:creator>Charlotte Nygård</dc:creator>
  <cp:lastModifiedBy>Aina Graver</cp:lastModifiedBy>
  <cp:revision>95</cp:revision>
  <dcterms:created xsi:type="dcterms:W3CDTF">2021-09-28T11:09:04Z</dcterms:created>
  <dcterms:modified xsi:type="dcterms:W3CDTF">2024-09-23T10:30:20Z</dcterms:modified>
</cp:coreProperties>
</file>