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71" r:id="rId5"/>
    <p:sldId id="277" r:id="rId6"/>
    <p:sldId id="279" r:id="rId7"/>
    <p:sldId id="274" r:id="rId8"/>
    <p:sldId id="265" r:id="rId9"/>
    <p:sldId id="282" r:id="rId10"/>
    <p:sldId id="286" r:id="rId11"/>
    <p:sldId id="284" r:id="rId12"/>
    <p:sldId id="266" r:id="rId13"/>
    <p:sldId id="273" r:id="rId14"/>
    <p:sldId id="289" r:id="rId15"/>
    <p:sldId id="287" r:id="rId16"/>
    <p:sldId id="291" r:id="rId17"/>
    <p:sldId id="275" r:id="rId18"/>
    <p:sldId id="292" r:id="rId19"/>
    <p:sldId id="267" r:id="rId20"/>
    <p:sldId id="269" r:id="rId21"/>
    <p:sldId id="258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2"/>
    <a:srgbClr val="00BAEE"/>
    <a:srgbClr val="F7A600"/>
    <a:srgbClr val="004A93"/>
    <a:srgbClr val="AF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5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14.03.2025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77" y="974740"/>
            <a:ext cx="4312648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78" y="2291040"/>
            <a:ext cx="4312647" cy="28048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5924549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B002019-D3B1-4712-A60C-F85C361B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29689DCA-AF68-4788-B75C-7398CD841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A517BF13-B064-FF46-AB2D-55D95341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6BB3D456-3EB1-8D47-92DF-6E6C98DE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6EB6D813-D3CF-584A-955E-BE930223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084AF377-DD7C-2E43-81AA-50D294985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D0268F0-FD57-4B56-B626-74278CA46D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C3C10569-7B52-4935-B759-E4E0B9A66E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273202" cy="5928526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0839F977-8ACE-43DF-B0D9-B388C8DE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494" y="1073213"/>
            <a:ext cx="5248455" cy="1178327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13038989-DCD0-4166-B30B-998284057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494" y="2433648"/>
            <a:ext cx="5248454" cy="254742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76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14.03.2025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030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14.03.2025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2"/>
            <a:ext cx="6485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09986" y="6292742"/>
            <a:ext cx="587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EDE010E-7568-42CB-990A-AAD7ACCD91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2868"/>
            <a:ext cx="1698307" cy="3604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E20AE9DF-A1F0-CAFB-DA7C-ECF80D54E8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3" r:id="rId6"/>
    <p:sldLayoutId id="2147483670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cid:fc6502d3-3abe-4121-b4d5-99d58d8d4d53@ous-hf.no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cid:40b644b4-ef91-42f8-bd9b-3ab800fa6537@ous-hf.no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instagram.com/kreftforskning_ous" TargetMode="External"/><Relationship Id="rId2" Type="http://schemas.openxmlformats.org/officeDocument/2006/relationships/hyperlink" Target="mailto:kreftstudier@ous-hf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86E472-FE10-4160-A720-99FADDF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76" y="974740"/>
            <a:ext cx="5327949" cy="1194380"/>
          </a:xfrm>
        </p:spPr>
        <p:txBody>
          <a:bodyPr>
            <a:normAutofit/>
          </a:bodyPr>
          <a:lstStyle/>
          <a:p>
            <a:r>
              <a:rPr lang="nb-NO" dirty="0"/>
              <a:t>Aktiv bruk av protokoll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A1C63D-C6E7-4EBE-9BD2-5D980EC5D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78" y="2291040"/>
            <a:ext cx="5351195" cy="2804835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Protokoll oversikt</a:t>
            </a:r>
          </a:p>
          <a:p>
            <a:r>
              <a:rPr lang="nb-NO" dirty="0"/>
              <a:t>Tidsvinduer</a:t>
            </a:r>
          </a:p>
          <a:p>
            <a:r>
              <a:rPr lang="nb-NO" dirty="0"/>
              <a:t>Utenfor vinduene (+/-)</a:t>
            </a:r>
          </a:p>
          <a:p>
            <a:r>
              <a:rPr lang="nb-NO" dirty="0"/>
              <a:t>Lynkurs i </a:t>
            </a:r>
            <a:r>
              <a:rPr lang="nb-NO" dirty="0" err="1"/>
              <a:t>Exel</a:t>
            </a:r>
            <a:r>
              <a:rPr lang="nb-NO" dirty="0"/>
              <a:t> - planlegging</a:t>
            </a:r>
          </a:p>
          <a:p>
            <a:r>
              <a:rPr lang="nb-NO" dirty="0"/>
              <a:t>Håndtering av AE</a:t>
            </a:r>
          </a:p>
          <a:p>
            <a:r>
              <a:rPr lang="nb-NO" dirty="0"/>
              <a:t>CTCAE (</a:t>
            </a:r>
            <a:r>
              <a:rPr lang="nb-NO" sz="1700" dirty="0" err="1"/>
              <a:t>Common</a:t>
            </a:r>
            <a:r>
              <a:rPr lang="nb-NO" sz="1700" dirty="0"/>
              <a:t> </a:t>
            </a:r>
            <a:r>
              <a:rPr lang="nb-NO" sz="1700" dirty="0" err="1"/>
              <a:t>Terminology</a:t>
            </a:r>
            <a:r>
              <a:rPr lang="nb-NO" sz="1700" dirty="0"/>
              <a:t> </a:t>
            </a:r>
            <a:r>
              <a:rPr lang="nb-NO" sz="1700" dirty="0" err="1"/>
              <a:t>Criteria</a:t>
            </a:r>
            <a:r>
              <a:rPr lang="nb-NO" sz="1700" dirty="0"/>
              <a:t> for </a:t>
            </a:r>
            <a:r>
              <a:rPr lang="nb-NO" sz="1700" dirty="0" err="1"/>
              <a:t>Adverse</a:t>
            </a:r>
            <a:r>
              <a:rPr lang="nb-NO" sz="1700" dirty="0"/>
              <a:t> </a:t>
            </a:r>
            <a:r>
              <a:rPr lang="nb-NO" sz="1700" dirty="0" err="1"/>
              <a:t>event</a:t>
            </a:r>
            <a:r>
              <a:rPr lang="nb-NO" sz="1700"/>
              <a:t>)</a:t>
            </a:r>
            <a:endParaRPr lang="nb-NO" sz="1700" dirty="0"/>
          </a:p>
          <a:p>
            <a:r>
              <a:rPr lang="nb-NO" dirty="0"/>
              <a:t>Oppgaver i grupper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91" y="3168766"/>
            <a:ext cx="3972639" cy="1688933"/>
          </a:xfrm>
          <a:prstGeom prst="rect">
            <a:avLst/>
          </a:prstGeom>
        </p:spPr>
      </p:pic>
      <p:pic>
        <p:nvPicPr>
          <p:cNvPr id="9" name="Picture 3" descr="K:\Felles\KRE\Delte\AKB\Kreftforsk felles\Grupper\Administrasjon\06-8 Markedsføring\Logo og vignett\Vignett Seksjon for utpr. kreftbehandl. no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91" y="1052013"/>
            <a:ext cx="4294354" cy="16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8722360" y="2378735"/>
            <a:ext cx="262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  <a:latin typeface="+mj-lt"/>
              </a:rPr>
              <a:t>Studiesykepleier Aina Graver</a:t>
            </a:r>
          </a:p>
        </p:txBody>
      </p:sp>
    </p:spTree>
    <p:extLst>
      <p:ext uri="{BB962C8B-B14F-4D97-AF65-F5344CB8AC3E}">
        <p14:creationId xmlns:p14="http://schemas.microsoft.com/office/powerpoint/2010/main" val="383026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187"/>
          </a:xfrm>
        </p:spPr>
        <p:txBody>
          <a:bodyPr>
            <a:normAutofit fontScale="90000"/>
          </a:bodyPr>
          <a:lstStyle/>
          <a:p>
            <a:r>
              <a:rPr lang="nb-NO" dirty="0"/>
              <a:t>Lynkurs i </a:t>
            </a:r>
            <a:r>
              <a:rPr lang="nb-NO" dirty="0" err="1"/>
              <a:t>Exel</a:t>
            </a:r>
            <a:r>
              <a:rPr lang="nb-NO" dirty="0"/>
              <a:t> - planlegging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045" y="1068247"/>
            <a:ext cx="9105338" cy="47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4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34" y="413803"/>
            <a:ext cx="2200275" cy="88582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09" y="1299628"/>
            <a:ext cx="2568836" cy="72572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144" y="2025353"/>
            <a:ext cx="2668495" cy="68366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5"/>
          <a:srcRect l="3305" r="871" b="7539"/>
          <a:stretch/>
        </p:blipFill>
        <p:spPr>
          <a:xfrm>
            <a:off x="2230452" y="3434742"/>
            <a:ext cx="7511754" cy="59887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286" y="123290"/>
            <a:ext cx="34861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5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Håndtering av AE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Dersom pasienten får uønskede medisinske hendelser  eller bivirkninger skal dette graderes </a:t>
            </a:r>
            <a:r>
              <a:rPr lang="nb-NO" dirty="0" err="1"/>
              <a:t>ihht</a:t>
            </a:r>
            <a:r>
              <a:rPr lang="nb-NO" dirty="0"/>
              <a:t> CTC AE og dokumenteres i journal</a:t>
            </a:r>
          </a:p>
          <a:p>
            <a:r>
              <a:rPr lang="nb-NO" dirty="0"/>
              <a:t>Slå opp i protokoll</a:t>
            </a:r>
          </a:p>
          <a:p>
            <a:pPr lvl="1"/>
            <a:r>
              <a:rPr lang="nb-NO" dirty="0"/>
              <a:t>Skal medisinen pauses?</a:t>
            </a:r>
          </a:p>
          <a:p>
            <a:pPr lvl="1"/>
            <a:r>
              <a:rPr lang="nb-NO" dirty="0"/>
              <a:t>Skal det settes inn medisinske tiltak/intervensjoner?</a:t>
            </a:r>
          </a:p>
          <a:p>
            <a:pPr lvl="1"/>
            <a:r>
              <a:rPr lang="nb-NO" dirty="0"/>
              <a:t>Skal pasienten ha tilleggsmedisiner for å dempe AE?</a:t>
            </a:r>
          </a:p>
          <a:p>
            <a:pPr lvl="1"/>
            <a:r>
              <a:rPr lang="nb-NO" dirty="0"/>
              <a:t>CTC AE – på </a:t>
            </a:r>
            <a:r>
              <a:rPr lang="nb-NO" dirty="0" err="1"/>
              <a:t>mobilapp</a:t>
            </a:r>
            <a:r>
              <a:rPr lang="nb-NO" dirty="0"/>
              <a:t>, internett eller papirversjon</a:t>
            </a:r>
          </a:p>
        </p:txBody>
      </p:sp>
    </p:spTree>
    <p:extLst>
      <p:ext uri="{BB962C8B-B14F-4D97-AF65-F5344CB8AC3E}">
        <p14:creationId xmlns:p14="http://schemas.microsoft.com/office/powerpoint/2010/main" val="185453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51" y="77820"/>
            <a:ext cx="7545770" cy="288911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490" y="3052014"/>
            <a:ext cx="6060878" cy="278559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56" y="202991"/>
            <a:ext cx="2534004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7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916"/>
          </a:xfrm>
        </p:spPr>
        <p:txBody>
          <a:bodyPr>
            <a:normAutofit/>
          </a:bodyPr>
          <a:lstStyle/>
          <a:p>
            <a:r>
              <a:rPr lang="nb-NO" sz="2800" dirty="0"/>
              <a:t>CTCAE (</a:t>
            </a:r>
            <a:r>
              <a:rPr lang="en-US" sz="2800" dirty="0"/>
              <a:t>Common Terminology Criteria for Adverse Events)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1473" y="965675"/>
            <a:ext cx="10892327" cy="4520725"/>
          </a:xfrm>
        </p:spPr>
        <p:txBody>
          <a:bodyPr/>
          <a:lstStyle/>
          <a:p>
            <a:r>
              <a:rPr lang="nb-NO" sz="2000" dirty="0"/>
              <a:t>Søke opp CTCAE på nett eller laste ned som </a:t>
            </a:r>
            <a:r>
              <a:rPr lang="nb-NO" sz="2000" dirty="0" err="1"/>
              <a:t>app</a:t>
            </a:r>
            <a:endParaRPr lang="nb-NO" sz="2000" dirty="0"/>
          </a:p>
          <a:p>
            <a:r>
              <a:rPr lang="nb-NO" sz="2000" dirty="0"/>
              <a:t>Versjon 5 er nyeste, men sjekk hvilken versjon </a:t>
            </a:r>
          </a:p>
          <a:p>
            <a:pPr marL="0" indent="0">
              <a:buNone/>
            </a:pPr>
            <a:r>
              <a:rPr lang="nb-NO" sz="2000" dirty="0"/>
              <a:t>    protokollen krever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55161" t="2691" r="29386" b="67489"/>
          <a:stretch/>
        </p:blipFill>
        <p:spPr>
          <a:xfrm>
            <a:off x="713863" y="2585255"/>
            <a:ext cx="5193773" cy="313212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956" y="965675"/>
            <a:ext cx="4237835" cy="475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l="51722" t="11292" r="13250" b="36725"/>
          <a:stretch/>
        </p:blipFill>
        <p:spPr>
          <a:xfrm>
            <a:off x="213646" y="572569"/>
            <a:ext cx="11553913" cy="535821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33285" y="136733"/>
            <a:ext cx="72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rgbClr val="004A92"/>
                </a:solidFill>
              </a:rPr>
              <a:t>CTCAE nettversjon</a:t>
            </a:r>
          </a:p>
        </p:txBody>
      </p:sp>
    </p:spTree>
    <p:extLst>
      <p:ext uri="{BB962C8B-B14F-4D97-AF65-F5344CB8AC3E}">
        <p14:creationId xmlns:p14="http://schemas.microsoft.com/office/powerpoint/2010/main" val="403704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645"/>
          </a:xfrm>
        </p:spPr>
        <p:txBody>
          <a:bodyPr>
            <a:normAutofit/>
          </a:bodyPr>
          <a:lstStyle/>
          <a:p>
            <a:r>
              <a:rPr lang="nb-NO" sz="2800" dirty="0"/>
              <a:t>CTCAE </a:t>
            </a:r>
            <a:r>
              <a:rPr lang="nb-NO" sz="2800" dirty="0" err="1"/>
              <a:t>mobilapp</a:t>
            </a:r>
            <a:endParaRPr lang="nb-NO" sz="28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" r="2105"/>
          <a:stretch/>
        </p:blipFill>
        <p:spPr>
          <a:xfrm>
            <a:off x="2815586" y="888763"/>
            <a:ext cx="2383639" cy="499679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96" r="1129"/>
          <a:stretch/>
        </p:blipFill>
        <p:spPr>
          <a:xfrm>
            <a:off x="159521" y="888765"/>
            <a:ext cx="2430913" cy="499679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0716426" y="888763"/>
            <a:ext cx="1316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Regnes ut ifra referanseverdier</a:t>
            </a:r>
          </a:p>
          <a:p>
            <a:endParaRPr lang="nb-NO" sz="1200" dirty="0"/>
          </a:p>
          <a:p>
            <a:r>
              <a:rPr lang="nb-NO" sz="1200" dirty="0"/>
              <a:t>ULN: </a:t>
            </a:r>
            <a:r>
              <a:rPr lang="nb-NO" sz="1200" dirty="0" err="1"/>
              <a:t>Upper</a:t>
            </a:r>
            <a:r>
              <a:rPr lang="nb-NO" sz="1200" dirty="0"/>
              <a:t> limit normal</a:t>
            </a:r>
          </a:p>
          <a:p>
            <a:endParaRPr lang="nb-NO" sz="1200" dirty="0"/>
          </a:p>
          <a:p>
            <a:r>
              <a:rPr lang="nb-NO" sz="1200" dirty="0"/>
              <a:t>LLN: </a:t>
            </a:r>
            <a:r>
              <a:rPr lang="nb-NO" sz="1200" dirty="0" err="1"/>
              <a:t>Lower</a:t>
            </a:r>
            <a:r>
              <a:rPr lang="nb-NO" sz="1200" dirty="0"/>
              <a:t> limit normal</a:t>
            </a:r>
          </a:p>
          <a:p>
            <a:endParaRPr lang="nb-NO" sz="1200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366183" y="5486400"/>
            <a:ext cx="21272" cy="46038"/>
          </a:xfrm>
        </p:spPr>
      </p:pic>
      <p:pic>
        <p:nvPicPr>
          <p:cNvPr id="3" name="Bilde 2" descr="Et bilde som inneholder tekst, elektronikk, skjermbilde, programvare&#10;&#10;KI-generert innhold kan være feil.">
            <a:extLst>
              <a:ext uri="{FF2B5EF4-FFF2-40B4-BE49-F238E27FC236}">
                <a16:creationId xmlns:a16="http://schemas.microsoft.com/office/drawing/2014/main" id="{160C9DAC-03CA-E363-3436-3970DAD5735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54" y="888763"/>
            <a:ext cx="2553996" cy="499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Et bilde som inneholder tekst, skjermbilde, programvare, nummer&#10;&#10;KI-generert innhold kan være feil.">
            <a:extLst>
              <a:ext uri="{FF2B5EF4-FFF2-40B4-BE49-F238E27FC236}">
                <a16:creationId xmlns:a16="http://schemas.microsoft.com/office/drawing/2014/main" id="{45397102-4E9B-EB1A-BEFE-1EF3DA85AA81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162" y="888763"/>
            <a:ext cx="2487819" cy="4996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04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975" y="982494"/>
            <a:ext cx="9765025" cy="479573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83660" y="170916"/>
            <a:ext cx="1001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004A92"/>
                </a:solidFill>
              </a:rPr>
              <a:t>Fra protokoll – guidelines for de vanligste AE knyttet til studiemedisin/behandling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0" y="982493"/>
            <a:ext cx="1986702" cy="47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768485" y="1332354"/>
            <a:ext cx="48151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004A92"/>
                </a:solidFill>
              </a:rPr>
              <a:t>Tid for gruppeoppgaver</a:t>
            </a:r>
          </a:p>
          <a:p>
            <a:endParaRPr lang="nb-NO" sz="2000" b="1" dirty="0">
              <a:solidFill>
                <a:srgbClr val="004A92"/>
              </a:solidFill>
            </a:endParaRPr>
          </a:p>
          <a:p>
            <a:r>
              <a:rPr lang="nb-NO" sz="2000" b="1" dirty="0">
                <a:solidFill>
                  <a:srgbClr val="004A92"/>
                </a:solidFill>
              </a:rPr>
              <a:t>Jobb sammen om å slå opp i protokollen og ved å bruke CTCAE</a:t>
            </a:r>
            <a:endParaRPr lang="nb-NO" sz="2000" dirty="0"/>
          </a:p>
          <a:p>
            <a:endParaRPr lang="nb-NO" dirty="0"/>
          </a:p>
        </p:txBody>
      </p:sp>
      <p:pic>
        <p:nvPicPr>
          <p:cNvPr id="1026" name="Picture 2" descr="Bilde gruppeoppgave – Gratis Bilder – bilde 29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20" y="1332355"/>
            <a:ext cx="5372669" cy="38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7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1 – Radiologi og studiemedisin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55263"/>
            <a:ext cx="10515600" cy="3931138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Pasienten ønsker å bestille en reise i sommerferien, men dette krasjer med CT og infusjon. Pasienten tilhører gruppen som får infusjon hver 3 uke (gruppe A-L)</a:t>
            </a:r>
          </a:p>
          <a:p>
            <a:endParaRPr lang="nb-NO" dirty="0"/>
          </a:p>
          <a:p>
            <a:pPr lvl="1"/>
            <a:r>
              <a:rPr lang="nb-NO" dirty="0"/>
              <a:t>Hvordan kan studiesykepleier hjelpe han med dette </a:t>
            </a:r>
            <a:r>
              <a:rPr lang="nb-NO" dirty="0" err="1"/>
              <a:t>mtp</a:t>
            </a:r>
            <a:r>
              <a:rPr lang="nb-NO" dirty="0"/>
              <a:t> både CT og infusjon?</a:t>
            </a:r>
          </a:p>
          <a:p>
            <a:pPr lvl="1"/>
            <a:r>
              <a:rPr lang="nb-NO" dirty="0"/>
              <a:t>Hvordan gjør man det da med neste CT og neste infusjon?</a:t>
            </a:r>
          </a:p>
        </p:txBody>
      </p:sp>
    </p:spTree>
    <p:extLst>
      <p:ext uri="{BB962C8B-B14F-4D97-AF65-F5344CB8AC3E}">
        <p14:creationId xmlns:p14="http://schemas.microsoft.com/office/powerpoint/2010/main" val="135683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Protokoll oversikt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Skaff deg oversikt over protokollen</a:t>
            </a:r>
          </a:p>
          <a:p>
            <a:pPr lvl="1"/>
            <a:r>
              <a:rPr lang="nb-NO" dirty="0"/>
              <a:t>Tips: gå til Schedule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activities</a:t>
            </a:r>
            <a:r>
              <a:rPr lang="nb-NO" dirty="0"/>
              <a:t>/trial </a:t>
            </a:r>
            <a:r>
              <a:rPr lang="nb-NO" dirty="0" err="1"/>
              <a:t>flow</a:t>
            </a:r>
            <a:r>
              <a:rPr lang="nb-NO" dirty="0"/>
              <a:t> </a:t>
            </a:r>
            <a:r>
              <a:rPr lang="nb-NO" dirty="0" err="1"/>
              <a:t>chart</a:t>
            </a:r>
            <a:r>
              <a:rPr lang="nb-NO" dirty="0"/>
              <a:t> – kalles ulike ting</a:t>
            </a:r>
          </a:p>
          <a:p>
            <a:pPr lvl="2"/>
            <a:r>
              <a:rPr lang="nb-NO" dirty="0"/>
              <a:t>Utgangspunkt for å slå opp i protokollen</a:t>
            </a:r>
          </a:p>
          <a:p>
            <a:pPr lvl="1"/>
            <a:r>
              <a:rPr lang="nb-NO" dirty="0"/>
              <a:t>Bli kjent med kapitlene – hvor finner man utdypende informasjon</a:t>
            </a:r>
          </a:p>
          <a:p>
            <a:pPr lvl="1"/>
            <a:r>
              <a:rPr lang="nb-NO" dirty="0"/>
              <a:t>Les også fotnoter</a:t>
            </a:r>
          </a:p>
          <a:p>
            <a:pPr lvl="1"/>
            <a:r>
              <a:rPr lang="nb-NO" dirty="0"/>
              <a:t>CTRL + F for å søke i protokollen</a:t>
            </a:r>
          </a:p>
          <a:p>
            <a:r>
              <a:rPr lang="nb-NO" dirty="0"/>
              <a:t>Forenkle med interne sjekklister – egen undervisning senere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9956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 – </a:t>
            </a:r>
            <a:r>
              <a:rPr lang="nb-NO" dirty="0" err="1"/>
              <a:t>Adverse</a:t>
            </a:r>
            <a:r>
              <a:rPr lang="nb-NO" dirty="0"/>
              <a:t> </a:t>
            </a:r>
            <a:r>
              <a:rPr lang="nb-NO" dirty="0" err="1"/>
              <a:t>event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Pasienten forteller at han har fått smerter i magen, samt diaré x 6 per døgn. Pasienten veier 75 kg.</a:t>
            </a:r>
          </a:p>
          <a:p>
            <a:r>
              <a:rPr lang="nb-NO" dirty="0"/>
              <a:t>Blodprøver viser forhøyet ASAT på 157 U/L og ALAT på 250 U/L</a:t>
            </a:r>
          </a:p>
          <a:p>
            <a:pPr lvl="1"/>
            <a:r>
              <a:rPr lang="nb-NO" dirty="0"/>
              <a:t>Referanseverdier menn ASAT: 15-45 U/L</a:t>
            </a:r>
          </a:p>
          <a:p>
            <a:pPr lvl="1"/>
            <a:r>
              <a:rPr lang="nb-NO" dirty="0"/>
              <a:t>Referanseverdier menn ALAT: 10-70 U/L</a:t>
            </a:r>
          </a:p>
          <a:p>
            <a:endParaRPr lang="nb-NO" dirty="0"/>
          </a:p>
          <a:p>
            <a:pPr lvl="1"/>
            <a:r>
              <a:rPr lang="nb-NO" dirty="0"/>
              <a:t>Hvilke CTC AE grader kvalifiserer dette til?</a:t>
            </a:r>
          </a:p>
          <a:p>
            <a:pPr lvl="1"/>
            <a:r>
              <a:rPr lang="nb-NO" dirty="0"/>
              <a:t>Hvilke tiltak skal iverksettes?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473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dirty="0"/>
              <a:t>Kontakt oss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marL="0" indent="0">
              <a:buNone/>
            </a:pPr>
            <a:r>
              <a:rPr lang="nb-NO">
                <a:hlinkClick r:id="rId2"/>
              </a:rPr>
              <a:t>www.cancertrials.no</a:t>
            </a:r>
            <a:endParaRPr lang="nb-NO" dirty="0">
              <a:hlinkClick r:id="rId2"/>
            </a:endParaRPr>
          </a:p>
          <a:p>
            <a:pPr marL="0" indent="0">
              <a:buNone/>
            </a:pPr>
            <a:endParaRPr lang="nb-NO" dirty="0">
              <a:hlinkClick r:id="rId2"/>
            </a:endParaRPr>
          </a:p>
          <a:p>
            <a:pPr marL="0" indent="0">
              <a:buNone/>
            </a:pPr>
            <a:r>
              <a:rPr lang="nb-NO" dirty="0">
                <a:hlinkClick r:id="rId2"/>
              </a:rPr>
              <a:t>kreftstudier@ous-hf.no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7" y="3632268"/>
            <a:ext cx="2074812" cy="122183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49" y="2875802"/>
            <a:ext cx="3972639" cy="1688933"/>
          </a:xfrm>
          <a:prstGeom prst="rect">
            <a:avLst/>
          </a:prstGeom>
        </p:spPr>
      </p:pic>
      <p:pic>
        <p:nvPicPr>
          <p:cNvPr id="10" name="Picture 3" descr="K:\Felles\KRE\Delte\AKB\Kreftforsk felles\Grupper\Administrasjon\06-8 Markedsføring\Logo og vignett\Vignett Seksjon for utpr. kreftbehandl. nor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91" y="1052013"/>
            <a:ext cx="4294354" cy="16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2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008870" cy="59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3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Tidsvinduer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Timing er en stor del av jobben som studiesykepleier</a:t>
            </a:r>
          </a:p>
          <a:p>
            <a:r>
              <a:rPr lang="nb-NO" dirty="0" err="1"/>
              <a:t>Informed</a:t>
            </a:r>
            <a:r>
              <a:rPr lang="nb-NO" dirty="0"/>
              <a:t> </a:t>
            </a:r>
            <a:r>
              <a:rPr lang="nb-NO" dirty="0" err="1"/>
              <a:t>consent</a:t>
            </a:r>
            <a:r>
              <a:rPr lang="nb-NO" dirty="0"/>
              <a:t>: Startskuddet går!</a:t>
            </a:r>
          </a:p>
          <a:p>
            <a:r>
              <a:rPr lang="nb-NO" dirty="0"/>
              <a:t>Bestille undersøkelser raskt etter signering</a:t>
            </a:r>
          </a:p>
          <a:p>
            <a:r>
              <a:rPr lang="nb-NO" dirty="0"/>
              <a:t>Ventetid for CT, MR, Ekko, øyeundersøkelser </a:t>
            </a:r>
          </a:p>
          <a:p>
            <a:r>
              <a:rPr lang="nb-NO" dirty="0"/>
              <a:t>OBS – hvor gamle kan undersøkelsene være før oppstart</a:t>
            </a:r>
          </a:p>
          <a:p>
            <a:r>
              <a:rPr lang="nb-NO" dirty="0"/>
              <a:t>Hvor ofte skal undersøkelsene repeteres under behandling?</a:t>
            </a:r>
          </a:p>
          <a:p>
            <a:r>
              <a:rPr lang="nb-NO" dirty="0"/>
              <a:t>Man regner som oftest fra </a:t>
            </a:r>
            <a:r>
              <a:rPr lang="nb-NO" dirty="0" err="1"/>
              <a:t>Cycle</a:t>
            </a:r>
            <a:r>
              <a:rPr lang="nb-NO" dirty="0"/>
              <a:t> 1, Day 1, men noen fra randomisering eller baseline</a:t>
            </a:r>
          </a:p>
          <a:p>
            <a:r>
              <a:rPr lang="nb-NO" dirty="0"/>
              <a:t>Dersom man skal sende vev, hva slags vev og hvor gammelt kan det være?</a:t>
            </a:r>
          </a:p>
          <a:p>
            <a:r>
              <a:rPr lang="nb-NO" dirty="0"/>
              <a:t>Når skal de første blodprøvene tas og skal det tas kontrollblodprøver eller andre undersøkelser mellom </a:t>
            </a:r>
            <a:r>
              <a:rPr lang="nb-NO" dirty="0" err="1"/>
              <a:t>cyclene</a:t>
            </a:r>
            <a:r>
              <a:rPr lang="nb-NO" dirty="0"/>
              <a:t>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167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90" y="0"/>
            <a:ext cx="10097909" cy="251495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7" y="3232276"/>
            <a:ext cx="10116962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0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7" y="0"/>
            <a:ext cx="10855665" cy="59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7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646" y="1834783"/>
            <a:ext cx="8022027" cy="3970443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82" y="3794"/>
            <a:ext cx="1887555" cy="59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Utenfor vinduene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Ved forsinkelse eller frem skynding av en undersøkelse har man ulike vinduer å forholde seg til.</a:t>
            </a:r>
          </a:p>
          <a:p>
            <a:r>
              <a:rPr lang="nb-NO" dirty="0"/>
              <a:t>Ulike årsaker: ferie, helligdager, </a:t>
            </a:r>
            <a:r>
              <a:rPr lang="nb-NO" dirty="0" err="1"/>
              <a:t>adverse</a:t>
            </a:r>
            <a:r>
              <a:rPr lang="nb-NO" dirty="0"/>
              <a:t> </a:t>
            </a:r>
            <a:r>
              <a:rPr lang="nb-NO" dirty="0" err="1"/>
              <a:t>event</a:t>
            </a:r>
            <a:r>
              <a:rPr lang="nb-NO" dirty="0"/>
              <a:t>, innleggelse</a:t>
            </a:r>
          </a:p>
          <a:p>
            <a:r>
              <a:rPr lang="nb-NO" dirty="0"/>
              <a:t>Radiologiske undersøkelser skal følge kalenderdager fra randomisering eller C1/D1 (følg protokoll) og skal ikke justeres dersom det er forsinkelser i </a:t>
            </a:r>
            <a:r>
              <a:rPr lang="nb-NO" dirty="0" err="1"/>
              <a:t>cyclene</a:t>
            </a:r>
            <a:r>
              <a:rPr lang="nb-NO" dirty="0"/>
              <a:t>.</a:t>
            </a:r>
          </a:p>
          <a:p>
            <a:r>
              <a:rPr lang="nb-NO" dirty="0"/>
              <a:t>Dersom en radiologisk undersøkelse blir utsatt eller </a:t>
            </a:r>
            <a:r>
              <a:rPr lang="nb-NO"/>
              <a:t>fremskyndet skal </a:t>
            </a:r>
            <a:r>
              <a:rPr lang="nb-NO" dirty="0"/>
              <a:t>den justeres tilbake til sin opprinnelige algoritme ved neste undersøkelse</a:t>
            </a:r>
          </a:p>
        </p:txBody>
      </p:sp>
    </p:spTree>
    <p:extLst>
      <p:ext uri="{BB962C8B-B14F-4D97-AF65-F5344CB8AC3E}">
        <p14:creationId xmlns:p14="http://schemas.microsoft.com/office/powerpoint/2010/main" val="421792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44" y="642025"/>
            <a:ext cx="9450432" cy="500974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0" y="0"/>
            <a:ext cx="2370366" cy="58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51110"/>
      </p:ext>
    </p:extLst>
  </p:cSld>
  <p:clrMapOvr>
    <a:masterClrMapping/>
  </p:clrMapOvr>
</p:sld>
</file>

<file path=ppt/theme/theme1.xml><?xml version="1.0" encoding="utf-8"?>
<a:theme xmlns:a="http://schemas.openxmlformats.org/drawingml/2006/main" name="OUS - Forsk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S - Forskning" id="{B78AF91C-9AE7-4F08-B87D-FF5CC6050B43}" vid="{E5E52366-BBA8-4BF4-B9F8-7DC94387BA70}"/>
    </a:ext>
  </a:extLst>
</a:theme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OUS - Forskning</Template>
  <TotalTime>2226</TotalTime>
  <Words>547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4" baseType="lpstr">
      <vt:lpstr>Arial</vt:lpstr>
      <vt:lpstr>Calibri</vt:lpstr>
      <vt:lpstr>OUS - Forskning</vt:lpstr>
      <vt:lpstr>Aktiv bruk av protokoll</vt:lpstr>
      <vt:lpstr>Protokoll oversikt</vt:lpstr>
      <vt:lpstr>PowerPoint-presentasjon</vt:lpstr>
      <vt:lpstr>Tidsvinduer</vt:lpstr>
      <vt:lpstr>PowerPoint-presentasjon</vt:lpstr>
      <vt:lpstr>PowerPoint-presentasjon</vt:lpstr>
      <vt:lpstr>PowerPoint-presentasjon</vt:lpstr>
      <vt:lpstr>Utenfor vinduene</vt:lpstr>
      <vt:lpstr>PowerPoint-presentasjon</vt:lpstr>
      <vt:lpstr>Lynkurs i Exel - planlegging</vt:lpstr>
      <vt:lpstr>PowerPoint-presentasjon</vt:lpstr>
      <vt:lpstr>Håndtering av AE</vt:lpstr>
      <vt:lpstr>PowerPoint-presentasjon</vt:lpstr>
      <vt:lpstr>CTCAE (Common Terminology Criteria for Adverse Events)</vt:lpstr>
      <vt:lpstr>PowerPoint-presentasjon</vt:lpstr>
      <vt:lpstr>CTCAE mobilapp</vt:lpstr>
      <vt:lpstr>PowerPoint-presentasjon</vt:lpstr>
      <vt:lpstr>PowerPoint-presentasjon</vt:lpstr>
      <vt:lpstr>Oppgave 1 – Radiologi og studiemedisin</vt:lpstr>
      <vt:lpstr>Oppgave 2 – Adverse event</vt:lpstr>
      <vt:lpstr>Kontakt oss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på foredrag</dc:title>
  <dc:creator>Charlotte Nygård</dc:creator>
  <cp:lastModifiedBy>Igland, Tanja</cp:lastModifiedBy>
  <cp:revision>107</cp:revision>
  <dcterms:created xsi:type="dcterms:W3CDTF">2021-09-28T11:09:04Z</dcterms:created>
  <dcterms:modified xsi:type="dcterms:W3CDTF">2025-03-14T07:02:02Z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2025-03-14T07:02:02Z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17019344-92c7-409b-af0d-74900a1f303c</vt:lpwstr>
  </property>
  <property fmtid="{D5CDD505-2E9C-101B-9397-08002B2CF9AE}" pid="8" name="MSIP_Label_0c3ffc1c-ef00-4620-9c2f-7d9c1597774b_ContentBits">
    <vt:lpwstr>2</vt:lpwstr>
  </property>
  <property fmtid="{D5CDD505-2E9C-101B-9397-08002B2CF9AE}" pid="9" name="ClassificationContentMarkingFooterLocations">
    <vt:lpwstr>OUS - Forskning:8</vt:lpwstr>
  </property>
  <property fmtid="{D5CDD505-2E9C-101B-9397-08002B2CF9AE}" pid="10" name="ClassificationContentMarkingFooterText">
    <vt:lpwstr>Følsomhet Intern (gul)</vt:lpwstr>
  </property>
</Properties>
</file>